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9" r:id="rId3"/>
    <p:sldId id="261" r:id="rId4"/>
    <p:sldId id="257" r:id="rId5"/>
    <p:sldId id="258" r:id="rId6"/>
    <p:sldId id="262"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showGuides="1">
      <p:cViewPr varScale="1">
        <p:scale>
          <a:sx n="117" d="100"/>
          <a:sy n="117" d="100"/>
        </p:scale>
        <p:origin x="96" y="29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7687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10183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301738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65608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96454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32549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87035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410895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8854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8413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3503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0261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3031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13830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14480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8198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6506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3/4/2020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32483797"/>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5369" y="171450"/>
            <a:ext cx="10721295" cy="710293"/>
          </a:xfrm>
        </p:spPr>
        <p:style>
          <a:lnRef idx="3">
            <a:schemeClr val="lt1"/>
          </a:lnRef>
          <a:fillRef idx="1">
            <a:schemeClr val="accent5"/>
          </a:fillRef>
          <a:effectRef idx="1">
            <a:schemeClr val="accent5"/>
          </a:effectRef>
          <a:fontRef idx="minor">
            <a:schemeClr val="lt1"/>
          </a:fontRef>
        </p:style>
        <p:txBody>
          <a:bodyPr>
            <a:normAutofit fontScale="90000"/>
          </a:bodyPr>
          <a:lstStyle/>
          <a:p>
            <a:pPr algn="ctr"/>
            <a:r>
              <a:rPr lang="es-AR" dirty="0" smtClean="0"/>
              <a:t>Herramientas para la </a:t>
            </a:r>
            <a:r>
              <a:rPr lang="es-AR" dirty="0" smtClean="0"/>
              <a:t>escritura</a:t>
            </a:r>
            <a:endParaRPr lang="es-AR" dirty="0"/>
          </a:p>
        </p:txBody>
      </p:sp>
      <p:sp>
        <p:nvSpPr>
          <p:cNvPr id="3" name="Subtítulo 2"/>
          <p:cNvSpPr>
            <a:spLocks noGrp="1"/>
          </p:cNvSpPr>
          <p:nvPr>
            <p:ph type="subTitle" idx="1"/>
          </p:nvPr>
        </p:nvSpPr>
        <p:spPr>
          <a:xfrm>
            <a:off x="2137455" y="1061358"/>
            <a:ext cx="6400800" cy="483204"/>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es-AR" dirty="0" smtClean="0"/>
              <a:t>Para usos en construcciones diversas</a:t>
            </a:r>
            <a:endParaRPr lang="es-AR" dirty="0"/>
          </a:p>
        </p:txBody>
      </p:sp>
      <p:pic>
        <p:nvPicPr>
          <p:cNvPr id="4" name="Imagen 3"/>
          <p:cNvPicPr>
            <a:picLocks noChangeAspect="1"/>
          </p:cNvPicPr>
          <p:nvPr/>
        </p:nvPicPr>
        <p:blipFill>
          <a:blip r:embed="rId2"/>
          <a:stretch>
            <a:fillRect/>
          </a:stretch>
        </p:blipFill>
        <p:spPr>
          <a:xfrm>
            <a:off x="1263877" y="2214034"/>
            <a:ext cx="4008663" cy="4008663"/>
          </a:xfrm>
          <a:prstGeom prst="rect">
            <a:avLst/>
          </a:prstGeom>
          <a:ln>
            <a:noFill/>
          </a:ln>
          <a:effectLst>
            <a:softEdge rad="112500"/>
          </a:effectLst>
        </p:spPr>
      </p:pic>
    </p:spTree>
    <p:extLst>
      <p:ext uri="{BB962C8B-B14F-4D97-AF65-F5344CB8AC3E}">
        <p14:creationId xmlns:p14="http://schemas.microsoft.com/office/powerpoint/2010/main" val="3941610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5185" y="376583"/>
            <a:ext cx="8534401" cy="1001643"/>
          </a:xfrm>
        </p:spPr>
        <p:txBody>
          <a:bodyPr/>
          <a:lstStyle/>
          <a:p>
            <a:pPr algn="ctr"/>
            <a:r>
              <a:rPr lang="es-AR" dirty="0" smtClean="0"/>
              <a:t>idea</a:t>
            </a:r>
            <a:endParaRPr lang="es-AR" dirty="0"/>
          </a:p>
        </p:txBody>
      </p:sp>
      <p:sp>
        <p:nvSpPr>
          <p:cNvPr id="3" name="Marcador de texto 2"/>
          <p:cNvSpPr>
            <a:spLocks noGrp="1"/>
          </p:cNvSpPr>
          <p:nvPr>
            <p:ph type="body" idx="1"/>
          </p:nvPr>
        </p:nvSpPr>
        <p:spPr>
          <a:xfrm>
            <a:off x="771249" y="1721718"/>
            <a:ext cx="8288337" cy="4156568"/>
          </a:xfrm>
        </p:spPr>
        <p:style>
          <a:lnRef idx="3">
            <a:schemeClr val="lt1"/>
          </a:lnRef>
          <a:fillRef idx="1">
            <a:schemeClr val="accent5"/>
          </a:fillRef>
          <a:effectRef idx="1">
            <a:schemeClr val="accent5"/>
          </a:effectRef>
          <a:fontRef idx="minor">
            <a:schemeClr val="lt1"/>
          </a:fontRef>
        </p:style>
        <p:txBody>
          <a:bodyPr/>
          <a:lstStyle/>
          <a:p>
            <a:r>
              <a:rPr lang="es-AR" dirty="0" smtClean="0">
                <a:solidFill>
                  <a:schemeClr val="bg1"/>
                </a:solidFill>
              </a:rPr>
              <a:t>Frase </a:t>
            </a:r>
            <a:r>
              <a:rPr lang="es-AR" dirty="0">
                <a:solidFill>
                  <a:schemeClr val="bg1"/>
                </a:solidFill>
              </a:rPr>
              <a:t>que sintetiza el argumento de un guion, y que puede desarrollarse en un </a:t>
            </a:r>
            <a:r>
              <a:rPr lang="es-AR" dirty="0" err="1">
                <a:solidFill>
                  <a:schemeClr val="bg1"/>
                </a:solidFill>
              </a:rPr>
              <a:t>storyline</a:t>
            </a:r>
            <a:r>
              <a:rPr lang="es-AR" dirty="0">
                <a:solidFill>
                  <a:schemeClr val="bg1"/>
                </a:solidFill>
              </a:rPr>
              <a:t>, una sinopsis, un tratamiento y, al final, en un </a:t>
            </a:r>
            <a:r>
              <a:rPr lang="es-AR" dirty="0" smtClean="0">
                <a:solidFill>
                  <a:schemeClr val="bg1"/>
                </a:solidFill>
              </a:rPr>
              <a:t>guion. </a:t>
            </a:r>
            <a:r>
              <a:rPr lang="es-AR" dirty="0">
                <a:solidFill>
                  <a:schemeClr val="bg1"/>
                </a:solidFill>
              </a:rPr>
              <a:t>(en este caso es lo que algunos llamarían Premisa)</a:t>
            </a:r>
            <a:br>
              <a:rPr lang="es-AR" dirty="0">
                <a:solidFill>
                  <a:schemeClr val="bg1"/>
                </a:solidFill>
              </a:rPr>
            </a:br>
            <a:r>
              <a:rPr lang="es-AR" dirty="0">
                <a:solidFill>
                  <a:schemeClr val="bg1"/>
                </a:solidFill>
              </a:rPr>
              <a:t/>
            </a:r>
            <a:br>
              <a:rPr lang="es-AR" dirty="0">
                <a:solidFill>
                  <a:schemeClr val="bg1"/>
                </a:solidFill>
              </a:rPr>
            </a:br>
            <a:r>
              <a:rPr lang="es-AR" dirty="0">
                <a:solidFill>
                  <a:schemeClr val="bg1"/>
                </a:solidFill>
              </a:rPr>
              <a:t>Se aplica </a:t>
            </a:r>
            <a:r>
              <a:rPr lang="es-AR" dirty="0" smtClean="0">
                <a:solidFill>
                  <a:schemeClr val="bg1"/>
                </a:solidFill>
              </a:rPr>
              <a:t>también </a:t>
            </a:r>
            <a:r>
              <a:rPr lang="es-AR" dirty="0">
                <a:solidFill>
                  <a:schemeClr val="bg1"/>
                </a:solidFill>
              </a:rPr>
              <a:t>al </a:t>
            </a:r>
            <a:r>
              <a:rPr lang="es-AR" dirty="0" smtClean="0">
                <a:solidFill>
                  <a:schemeClr val="bg1"/>
                </a:solidFill>
              </a:rPr>
              <a:t>germen </a:t>
            </a:r>
            <a:r>
              <a:rPr lang="es-AR" dirty="0">
                <a:solidFill>
                  <a:schemeClr val="bg1"/>
                </a:solidFill>
              </a:rPr>
              <a:t>del que nace el </a:t>
            </a:r>
            <a:r>
              <a:rPr lang="es-AR" dirty="0" smtClean="0">
                <a:solidFill>
                  <a:schemeClr val="bg1"/>
                </a:solidFill>
              </a:rPr>
              <a:t>guion. </a:t>
            </a:r>
            <a:r>
              <a:rPr lang="es-AR" dirty="0">
                <a:solidFill>
                  <a:schemeClr val="bg1"/>
                </a:solidFill>
              </a:rPr>
              <a:t>Las ideas pueden partir del mundo imaginario y las experiencias de un </a:t>
            </a:r>
            <a:r>
              <a:rPr lang="es-AR" dirty="0" smtClean="0">
                <a:solidFill>
                  <a:schemeClr val="bg1"/>
                </a:solidFill>
              </a:rPr>
              <a:t>escritor.</a:t>
            </a:r>
          </a:p>
          <a:p>
            <a:endParaRPr lang="es-AR" dirty="0" smtClean="0">
              <a:solidFill>
                <a:schemeClr val="bg1"/>
              </a:solidFill>
            </a:endParaRPr>
          </a:p>
          <a:p>
            <a:r>
              <a:rPr lang="es-AR" dirty="0">
                <a:solidFill>
                  <a:schemeClr val="bg1"/>
                </a:solidFill>
              </a:rPr>
              <a:t>El origen del </a:t>
            </a:r>
            <a:r>
              <a:rPr lang="es-AR" dirty="0" smtClean="0">
                <a:solidFill>
                  <a:schemeClr val="bg1"/>
                </a:solidFill>
              </a:rPr>
              <a:t>guion </a:t>
            </a:r>
            <a:r>
              <a:rPr lang="es-AR" dirty="0">
                <a:solidFill>
                  <a:schemeClr val="bg1"/>
                </a:solidFill>
              </a:rPr>
              <a:t>siempre está en la idea que se desea realizar o poner en práctica con un medio concreto. Esta idea es el principio de toda producción cualquiera que sea su carácter. Así pues el </a:t>
            </a:r>
            <a:r>
              <a:rPr lang="es-AR" dirty="0" smtClean="0">
                <a:solidFill>
                  <a:schemeClr val="bg1"/>
                </a:solidFill>
              </a:rPr>
              <a:t>guion </a:t>
            </a:r>
            <a:r>
              <a:rPr lang="es-AR" dirty="0">
                <a:solidFill>
                  <a:schemeClr val="bg1"/>
                </a:solidFill>
              </a:rPr>
              <a:t>en sus distintas fases, al igual que las teorías y técnicas de dirección o realización aplicadas, siempre habrán de ponerse al servicio de esta idea.</a:t>
            </a:r>
          </a:p>
        </p:txBody>
      </p:sp>
    </p:spTree>
    <p:extLst>
      <p:ext uri="{BB962C8B-B14F-4D97-AF65-F5344CB8AC3E}">
        <p14:creationId xmlns:p14="http://schemas.microsoft.com/office/powerpoint/2010/main" val="3823693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575365"/>
            <a:ext cx="8534401" cy="789609"/>
          </a:xfrm>
        </p:spPr>
        <p:txBody>
          <a:bodyPr/>
          <a:lstStyle/>
          <a:p>
            <a:pPr algn="ctr"/>
            <a:r>
              <a:rPr lang="es-AR" dirty="0" smtClean="0"/>
              <a:t>tema</a:t>
            </a:r>
            <a:endParaRPr lang="es-AR" dirty="0"/>
          </a:p>
        </p:txBody>
      </p:sp>
      <p:sp>
        <p:nvSpPr>
          <p:cNvPr id="3" name="Marcador de texto 2"/>
          <p:cNvSpPr>
            <a:spLocks noGrp="1"/>
          </p:cNvSpPr>
          <p:nvPr>
            <p:ph type="body" idx="1"/>
          </p:nvPr>
        </p:nvSpPr>
        <p:spPr>
          <a:xfrm>
            <a:off x="512763" y="1829747"/>
            <a:ext cx="8534400" cy="1908313"/>
          </a:xfrm>
        </p:spPr>
        <p:style>
          <a:lnRef idx="3">
            <a:schemeClr val="lt1"/>
          </a:lnRef>
          <a:fillRef idx="1">
            <a:schemeClr val="accent5"/>
          </a:fillRef>
          <a:effectRef idx="1">
            <a:schemeClr val="accent5"/>
          </a:effectRef>
          <a:fontRef idx="minor">
            <a:schemeClr val="lt1"/>
          </a:fontRef>
        </p:style>
        <p:txBody>
          <a:bodyPr/>
          <a:lstStyle/>
          <a:p>
            <a:r>
              <a:rPr lang="es-AR" dirty="0">
                <a:solidFill>
                  <a:schemeClr val="bg1"/>
                </a:solidFill>
              </a:rPr>
              <a:t>Materia esencial de un guion. Si la idea es la frase que sintetiza el argumento (</a:t>
            </a:r>
            <a:r>
              <a:rPr lang="es-AR" dirty="0" err="1">
                <a:solidFill>
                  <a:schemeClr val="bg1"/>
                </a:solidFill>
              </a:rPr>
              <a:t>plot</a:t>
            </a:r>
            <a:r>
              <a:rPr lang="es-AR" dirty="0">
                <a:solidFill>
                  <a:schemeClr val="bg1"/>
                </a:solidFill>
              </a:rPr>
              <a:t> principal) (o bien el argumento expresado en la forma mas sintética posible) y el argumento es la idea que se explica y que se puede expresar en forma de idea , </a:t>
            </a:r>
            <a:r>
              <a:rPr lang="es-AR" dirty="0" err="1">
                <a:solidFill>
                  <a:schemeClr val="bg1"/>
                </a:solidFill>
              </a:rPr>
              <a:t>storyline</a:t>
            </a:r>
            <a:r>
              <a:rPr lang="es-AR" dirty="0">
                <a:solidFill>
                  <a:schemeClr val="bg1"/>
                </a:solidFill>
              </a:rPr>
              <a:t>, sinopsis , tratamiento o guion, el tema es el concepto que lo sintetiza todo. El tema siempre apunta a lo universal.</a:t>
            </a:r>
          </a:p>
        </p:txBody>
      </p:sp>
    </p:spTree>
    <p:extLst>
      <p:ext uri="{BB962C8B-B14F-4D97-AF65-F5344CB8AC3E}">
        <p14:creationId xmlns:p14="http://schemas.microsoft.com/office/powerpoint/2010/main" val="196168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a:xfrm>
            <a:off x="684211" y="569844"/>
            <a:ext cx="8534401" cy="755373"/>
          </a:xfrm>
        </p:spPr>
        <p:txBody>
          <a:bodyPr/>
          <a:lstStyle/>
          <a:p>
            <a:pPr algn="ctr"/>
            <a:r>
              <a:rPr lang="es-AR" dirty="0" smtClean="0"/>
              <a:t>SINOPSIS</a:t>
            </a:r>
            <a:endParaRPr lang="es-AR" dirty="0"/>
          </a:p>
        </p:txBody>
      </p:sp>
      <p:sp>
        <p:nvSpPr>
          <p:cNvPr id="8" name="Marcador de texto 7"/>
          <p:cNvSpPr>
            <a:spLocks noGrp="1"/>
          </p:cNvSpPr>
          <p:nvPr>
            <p:ph type="body" idx="1"/>
          </p:nvPr>
        </p:nvSpPr>
        <p:spPr>
          <a:xfrm>
            <a:off x="684213" y="1683027"/>
            <a:ext cx="8534400" cy="4055164"/>
          </a:xfrm>
        </p:spPr>
        <p:style>
          <a:lnRef idx="3">
            <a:schemeClr val="lt1"/>
          </a:lnRef>
          <a:fillRef idx="1">
            <a:schemeClr val="accent5"/>
          </a:fillRef>
          <a:effectRef idx="1">
            <a:schemeClr val="accent5"/>
          </a:effectRef>
          <a:fontRef idx="minor">
            <a:schemeClr val="lt1"/>
          </a:fontRef>
        </p:style>
        <p:txBody>
          <a:bodyPr>
            <a:normAutofit fontScale="92500" lnSpcReduction="20000"/>
          </a:bodyPr>
          <a:lstStyle/>
          <a:p>
            <a:r>
              <a:rPr lang="es-AR" dirty="0" smtClean="0"/>
              <a:t>Sinopsis LARGA:</a:t>
            </a:r>
          </a:p>
          <a:p>
            <a:r>
              <a:rPr lang="es-AR" dirty="0" smtClean="0"/>
              <a:t>Este tipo de sinopsis busca contar la historia sin omitir detalles. Se comienza describiendo a los personajes, su contexto y como ingresan al conflicto principal. Una vez llegado a este punto, se cuenta </a:t>
            </a:r>
            <a:r>
              <a:rPr lang="es-AR" dirty="0" err="1" smtClean="0"/>
              <a:t>exactametne</a:t>
            </a:r>
            <a:r>
              <a:rPr lang="es-AR" dirty="0" smtClean="0"/>
              <a:t> que sucede en el conflicto y como se soluciona. Se termina la sinopsis explicitando el final y el epilogo de la historia. </a:t>
            </a:r>
          </a:p>
          <a:p>
            <a:endParaRPr lang="es-AR" dirty="0"/>
          </a:p>
          <a:p>
            <a:r>
              <a:rPr lang="es-AR" dirty="0" smtClean="0"/>
              <a:t>Sinopsis CORTA:</a:t>
            </a:r>
            <a:endParaRPr lang="es-AR" dirty="0"/>
          </a:p>
          <a:p>
            <a:r>
              <a:rPr lang="es-AR" dirty="0" smtClean="0"/>
              <a:t>Esta sinopsis no contiene tanto desarrollo como la sinopsis larga, pero si respeta la estructura. No hace falta detallar ni describir todo el conflicto sino simplemente explicarlo. No es necesario desarrollar el epilogo pero si el final para saber como culmina la historia. </a:t>
            </a:r>
          </a:p>
          <a:p>
            <a:endParaRPr lang="es-AR" dirty="0"/>
          </a:p>
          <a:p>
            <a:pPr algn="ctr"/>
            <a:r>
              <a:rPr lang="es-AR" b="1" dirty="0" smtClean="0"/>
              <a:t>ESTAS SINOPSIS NO SE MUESTRAN AL PUBLICO</a:t>
            </a:r>
            <a:endParaRPr lang="es-AR" b="1" dirty="0"/>
          </a:p>
        </p:txBody>
      </p:sp>
    </p:spTree>
    <p:extLst>
      <p:ext uri="{BB962C8B-B14F-4D97-AF65-F5344CB8AC3E}">
        <p14:creationId xmlns:p14="http://schemas.microsoft.com/office/powerpoint/2010/main" val="1006721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3" y="463826"/>
            <a:ext cx="8534401" cy="940904"/>
          </a:xfrm>
        </p:spPr>
        <p:txBody>
          <a:bodyPr/>
          <a:lstStyle/>
          <a:p>
            <a:pPr algn="ctr"/>
            <a:r>
              <a:rPr lang="es-AR" dirty="0" err="1" smtClean="0"/>
              <a:t>Story</a:t>
            </a:r>
            <a:r>
              <a:rPr lang="es-AR" dirty="0" smtClean="0"/>
              <a:t> line</a:t>
            </a:r>
            <a:endParaRPr lang="es-AR" dirty="0"/>
          </a:p>
        </p:txBody>
      </p:sp>
      <p:sp>
        <p:nvSpPr>
          <p:cNvPr id="3" name="Marcador de texto 2"/>
          <p:cNvSpPr>
            <a:spLocks noGrp="1"/>
          </p:cNvSpPr>
          <p:nvPr>
            <p:ph type="body" idx="1"/>
          </p:nvPr>
        </p:nvSpPr>
        <p:spPr>
          <a:xfrm>
            <a:off x="684213" y="1842052"/>
            <a:ext cx="8534400" cy="4152348"/>
          </a:xfrm>
        </p:spPr>
        <p:style>
          <a:lnRef idx="3">
            <a:schemeClr val="lt1"/>
          </a:lnRef>
          <a:fillRef idx="1">
            <a:schemeClr val="accent5"/>
          </a:fillRef>
          <a:effectRef idx="1">
            <a:schemeClr val="accent5"/>
          </a:effectRef>
          <a:fontRef idx="minor">
            <a:schemeClr val="lt1"/>
          </a:fontRef>
        </p:style>
        <p:txBody>
          <a:bodyPr/>
          <a:lstStyle/>
          <a:p>
            <a:r>
              <a:rPr lang="es-AR" dirty="0" smtClean="0"/>
              <a:t>El </a:t>
            </a:r>
            <a:r>
              <a:rPr lang="es-AR" dirty="0" err="1" smtClean="0"/>
              <a:t>story</a:t>
            </a:r>
            <a:r>
              <a:rPr lang="es-AR" dirty="0" smtClean="0"/>
              <a:t> line es una herramienta básica y fundamental para cualquier escritor audiovisual. Nos propone escribir la historia en solamente cinco líneas. </a:t>
            </a:r>
          </a:p>
          <a:p>
            <a:r>
              <a:rPr lang="es-AR" dirty="0" smtClean="0"/>
              <a:t>El propósito de escribirlo de forma breve se relaciona con la idea de que no debemos perder de vista el EJE CENTRAL de lo que se esta contando. </a:t>
            </a:r>
          </a:p>
          <a:p>
            <a:endParaRPr lang="es-AR" dirty="0"/>
          </a:p>
          <a:p>
            <a:r>
              <a:rPr lang="es-AR" dirty="0" smtClean="0"/>
              <a:t>Ejemplo de </a:t>
            </a:r>
            <a:r>
              <a:rPr lang="es-AR" dirty="0" err="1" smtClean="0"/>
              <a:t>Story</a:t>
            </a:r>
            <a:r>
              <a:rPr lang="es-AR" dirty="0" smtClean="0"/>
              <a:t> Line:</a:t>
            </a:r>
            <a:endParaRPr lang="es-AR" dirty="0"/>
          </a:p>
          <a:p>
            <a:r>
              <a:rPr lang="es-AR" dirty="0" smtClean="0"/>
              <a:t>“Jack va al entierro de su amigo en Viena. No se resigna, investiga y acaba descubriendo que su amigo no ha muerto; esta vivo y </a:t>
            </a:r>
            <a:r>
              <a:rPr lang="es-AR" dirty="0" err="1" smtClean="0"/>
              <a:t>fingio</a:t>
            </a:r>
            <a:r>
              <a:rPr lang="es-AR" dirty="0" smtClean="0"/>
              <a:t> su entierro porque lo buscaba la policía. Descubierto por la curiosidad de Jack, el amigo es abatido por los disparos dela policía. </a:t>
            </a:r>
            <a:endParaRPr lang="es-AR" dirty="0"/>
          </a:p>
        </p:txBody>
      </p:sp>
    </p:spTree>
    <p:extLst>
      <p:ext uri="{BB962C8B-B14F-4D97-AF65-F5344CB8AC3E}">
        <p14:creationId xmlns:p14="http://schemas.microsoft.com/office/powerpoint/2010/main" val="3055756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2" y="628374"/>
            <a:ext cx="8534401" cy="816113"/>
          </a:xfrm>
        </p:spPr>
        <p:txBody>
          <a:bodyPr/>
          <a:lstStyle/>
          <a:p>
            <a:pPr algn="ctr"/>
            <a:r>
              <a:rPr lang="es-AR" dirty="0" smtClean="0"/>
              <a:t>escaleta</a:t>
            </a:r>
            <a:endParaRPr lang="es-AR" dirty="0"/>
          </a:p>
        </p:txBody>
      </p:sp>
      <p:sp>
        <p:nvSpPr>
          <p:cNvPr id="3" name="Marcador de texto 2"/>
          <p:cNvSpPr>
            <a:spLocks noGrp="1"/>
          </p:cNvSpPr>
          <p:nvPr>
            <p:ph type="body" idx="1"/>
          </p:nvPr>
        </p:nvSpPr>
        <p:spPr>
          <a:xfrm>
            <a:off x="684212" y="1669775"/>
            <a:ext cx="8272009" cy="4324626"/>
          </a:xfrm>
        </p:spPr>
        <p:style>
          <a:lnRef idx="3">
            <a:schemeClr val="lt1"/>
          </a:lnRef>
          <a:fillRef idx="1">
            <a:schemeClr val="accent5"/>
          </a:fillRef>
          <a:effectRef idx="1">
            <a:schemeClr val="accent5"/>
          </a:effectRef>
          <a:fontRef idx="minor">
            <a:schemeClr val="lt1"/>
          </a:fontRef>
        </p:style>
        <p:txBody>
          <a:bodyPr/>
          <a:lstStyle/>
          <a:p>
            <a:r>
              <a:rPr lang="es-AR" dirty="0" smtClean="0"/>
              <a:t>La escaleta consiste en escribir POR ESCENA unas simples líneas que describan brevemente que sucede, no hace falta ubicar los diálogos pero si puede decirse de que van mínimamente, están muy relacionadas a los O.D (objetivos dramáticos) ya que ellos nos darán la justificación de si sirve o no lo que estamos escribiendo. </a:t>
            </a:r>
          </a:p>
          <a:p>
            <a:endParaRPr lang="es-AR" dirty="0"/>
          </a:p>
          <a:p>
            <a:endParaRPr lang="es-AR" dirty="0" smtClean="0"/>
          </a:p>
          <a:p>
            <a:r>
              <a:rPr lang="es-AR" dirty="0" smtClean="0"/>
              <a:t>OBJETIVOS DRAMATICOS: </a:t>
            </a:r>
          </a:p>
          <a:p>
            <a:r>
              <a:rPr lang="es-AR" dirty="0" smtClean="0"/>
              <a:t>Al lado de cada escena debemos explicar y exponer para que sirve lo que estamos escribiendo y por que lo hacemos. Si la escena no tiene un sustento fuerte podemos revisarla y re escribirla o eliminarla. </a:t>
            </a:r>
            <a:endParaRPr lang="es-AR" dirty="0"/>
          </a:p>
        </p:txBody>
      </p:sp>
    </p:spTree>
    <p:extLst>
      <p:ext uri="{BB962C8B-B14F-4D97-AF65-F5344CB8AC3E}">
        <p14:creationId xmlns:p14="http://schemas.microsoft.com/office/powerpoint/2010/main" val="872884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4211" y="800652"/>
            <a:ext cx="8534401" cy="908878"/>
          </a:xfrm>
        </p:spPr>
        <p:txBody>
          <a:bodyPr/>
          <a:lstStyle/>
          <a:p>
            <a:pPr algn="ctr"/>
            <a:r>
              <a:rPr lang="es-AR" dirty="0" smtClean="0"/>
              <a:t>Fichas de personajes</a:t>
            </a:r>
            <a:endParaRPr lang="es-AR" dirty="0"/>
          </a:p>
        </p:txBody>
      </p:sp>
      <p:sp>
        <p:nvSpPr>
          <p:cNvPr id="3" name="Marcador de texto 2"/>
          <p:cNvSpPr>
            <a:spLocks noGrp="1"/>
          </p:cNvSpPr>
          <p:nvPr>
            <p:ph type="body" idx="1"/>
          </p:nvPr>
        </p:nvSpPr>
        <p:spPr>
          <a:xfrm>
            <a:off x="684211" y="2239617"/>
            <a:ext cx="9400691" cy="2597425"/>
          </a:xfrm>
        </p:spPr>
        <p:style>
          <a:lnRef idx="3">
            <a:schemeClr val="lt1"/>
          </a:lnRef>
          <a:fillRef idx="1">
            <a:schemeClr val="accent5"/>
          </a:fillRef>
          <a:effectRef idx="1">
            <a:schemeClr val="accent5"/>
          </a:effectRef>
          <a:fontRef idx="minor">
            <a:schemeClr val="lt1"/>
          </a:fontRef>
        </p:style>
        <p:txBody>
          <a:bodyPr>
            <a:normAutofit lnSpcReduction="10000"/>
          </a:bodyPr>
          <a:lstStyle/>
          <a:p>
            <a:r>
              <a:rPr lang="es-AR" dirty="0" smtClean="0"/>
              <a:t>Son escritos informales que no tienen que incluirse en el </a:t>
            </a:r>
            <a:r>
              <a:rPr lang="es-AR" dirty="0" err="1" smtClean="0"/>
              <a:t>guión</a:t>
            </a:r>
            <a:r>
              <a:rPr lang="es-AR" dirty="0" smtClean="0"/>
              <a:t> pero si son previo a él. Nos ayudan a conocer más a nuestros personajes. Se trata de escribir todo lo que se quiera y se pueda de él o ella. </a:t>
            </a:r>
          </a:p>
          <a:p>
            <a:r>
              <a:rPr lang="es-AR" dirty="0" smtClean="0"/>
              <a:t>Su contexto, su postura ideológica, política, sus acciones mas comunes, sus gestos, sus gustos, todo aquello que sume a construir mejor el personaje  y a darle más cuerpo. </a:t>
            </a:r>
          </a:p>
          <a:p>
            <a:r>
              <a:rPr lang="es-AR" dirty="0" smtClean="0"/>
              <a:t>Se puede describir aquí su pasado y sus expectativas a futuro. Que reiteramos, no necesariamente se vean en el </a:t>
            </a:r>
            <a:r>
              <a:rPr lang="es-AR" dirty="0" smtClean="0"/>
              <a:t>guion </a:t>
            </a:r>
            <a:r>
              <a:rPr lang="es-AR" dirty="0" smtClean="0"/>
              <a:t>final pero si nos sirve a nosotros para poder desarrollar mejor la historia. </a:t>
            </a:r>
            <a:endParaRPr lang="es-AR" dirty="0"/>
          </a:p>
        </p:txBody>
      </p:sp>
    </p:spTree>
    <p:extLst>
      <p:ext uri="{BB962C8B-B14F-4D97-AF65-F5344CB8AC3E}">
        <p14:creationId xmlns:p14="http://schemas.microsoft.com/office/powerpoint/2010/main" val="3578819712"/>
      </p:ext>
    </p:extLst>
  </p:cSld>
  <p:clrMapOvr>
    <a:masterClrMapping/>
  </p:clrMapOvr>
</p:sld>
</file>

<file path=ppt/theme/theme1.xml><?xml version="1.0" encoding="utf-8"?>
<a:theme xmlns:a="http://schemas.openxmlformats.org/drawingml/2006/main" name="Sector">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54</TotalTime>
  <Words>587</Words>
  <Application>Microsoft Office PowerPoint</Application>
  <PresentationFormat>Panorámica</PresentationFormat>
  <Paragraphs>32</Paragraphs>
  <Slides>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Century Gothic</vt:lpstr>
      <vt:lpstr>Wingdings 3</vt:lpstr>
      <vt:lpstr>Sector</vt:lpstr>
      <vt:lpstr>Herramientas para la escritura</vt:lpstr>
      <vt:lpstr>idea</vt:lpstr>
      <vt:lpstr>tema</vt:lpstr>
      <vt:lpstr>SINOPSIS</vt:lpstr>
      <vt:lpstr>Story line</vt:lpstr>
      <vt:lpstr>escaleta</vt:lpstr>
      <vt:lpstr>Fichas de personajes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Herramientas para la escritura</dc:title>
  <dc:creator>Usuario</dc:creator>
  <cp:lastModifiedBy>German A</cp:lastModifiedBy>
  <cp:revision>8</cp:revision>
  <dcterms:created xsi:type="dcterms:W3CDTF">2017-06-23T13:34:40Z</dcterms:created>
  <dcterms:modified xsi:type="dcterms:W3CDTF">2020-03-04T16:51:27Z</dcterms:modified>
</cp:coreProperties>
</file>